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304" r:id="rId3"/>
    <p:sldId id="378" r:id="rId4"/>
    <p:sldId id="379" r:id="rId5"/>
    <p:sldId id="376" r:id="rId6"/>
    <p:sldId id="377" r:id="rId7"/>
    <p:sldId id="278" r:id="rId8"/>
    <p:sldId id="282" r:id="rId9"/>
    <p:sldId id="274" r:id="rId10"/>
    <p:sldId id="380" r:id="rId11"/>
    <p:sldId id="29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548" autoAdjust="0"/>
  </p:normalViewPr>
  <p:slideViewPr>
    <p:cSldViewPr snapToGrid="0">
      <p:cViewPr varScale="1">
        <p:scale>
          <a:sx n="103" d="100"/>
          <a:sy n="103" d="100"/>
        </p:scale>
        <p:origin x="596" y="6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QUBO</a:t>
            </a:r>
            <a:r>
              <a:rPr lang="ja-JP" altLang="en-US" dirty="0"/>
              <a:t>モデルの二次項数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完全グラフに基づくTSP問題の二次項数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Sheet1!$A$2:$A$97</c:f>
              <c:numCache>
                <c:formatCode>General</c:formatCode>
                <c:ptCount val="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</c:numCache>
            </c:numRef>
          </c:xVal>
          <c:yVal>
            <c:numRef>
              <c:f>Sheet1!$B$2:$B$97</c:f>
              <c:numCache>
                <c:formatCode>General</c:formatCode>
                <c:ptCount val="96"/>
                <c:pt idx="0">
                  <c:v>200</c:v>
                </c:pt>
                <c:pt idx="1">
                  <c:v>360</c:v>
                </c:pt>
                <c:pt idx="2">
                  <c:v>588</c:v>
                </c:pt>
                <c:pt idx="3">
                  <c:v>896</c:v>
                </c:pt>
                <c:pt idx="4">
                  <c:v>1296</c:v>
                </c:pt>
                <c:pt idx="5">
                  <c:v>1800</c:v>
                </c:pt>
                <c:pt idx="6">
                  <c:v>2420</c:v>
                </c:pt>
                <c:pt idx="7">
                  <c:v>3168</c:v>
                </c:pt>
                <c:pt idx="8">
                  <c:v>4056</c:v>
                </c:pt>
                <c:pt idx="9">
                  <c:v>5096</c:v>
                </c:pt>
                <c:pt idx="10">
                  <c:v>6300</c:v>
                </c:pt>
                <c:pt idx="11">
                  <c:v>7680</c:v>
                </c:pt>
                <c:pt idx="12">
                  <c:v>9248</c:v>
                </c:pt>
                <c:pt idx="13">
                  <c:v>11016</c:v>
                </c:pt>
                <c:pt idx="14">
                  <c:v>12996</c:v>
                </c:pt>
                <c:pt idx="15">
                  <c:v>15200</c:v>
                </c:pt>
                <c:pt idx="16">
                  <c:v>17640</c:v>
                </c:pt>
                <c:pt idx="17">
                  <c:v>20328</c:v>
                </c:pt>
                <c:pt idx="18">
                  <c:v>23276</c:v>
                </c:pt>
                <c:pt idx="19">
                  <c:v>26496</c:v>
                </c:pt>
                <c:pt idx="20">
                  <c:v>30000</c:v>
                </c:pt>
                <c:pt idx="21">
                  <c:v>33800</c:v>
                </c:pt>
                <c:pt idx="22">
                  <c:v>37908</c:v>
                </c:pt>
                <c:pt idx="23">
                  <c:v>42336</c:v>
                </c:pt>
                <c:pt idx="24">
                  <c:v>47096</c:v>
                </c:pt>
                <c:pt idx="25">
                  <c:v>52200</c:v>
                </c:pt>
                <c:pt idx="26">
                  <c:v>57660</c:v>
                </c:pt>
                <c:pt idx="27">
                  <c:v>63488</c:v>
                </c:pt>
                <c:pt idx="28">
                  <c:v>69696</c:v>
                </c:pt>
                <c:pt idx="29">
                  <c:v>76296</c:v>
                </c:pt>
                <c:pt idx="30">
                  <c:v>83300</c:v>
                </c:pt>
                <c:pt idx="31">
                  <c:v>90720</c:v>
                </c:pt>
                <c:pt idx="32">
                  <c:v>98568</c:v>
                </c:pt>
                <c:pt idx="33">
                  <c:v>106856</c:v>
                </c:pt>
                <c:pt idx="34">
                  <c:v>115596</c:v>
                </c:pt>
                <c:pt idx="35">
                  <c:v>124800</c:v>
                </c:pt>
                <c:pt idx="36">
                  <c:v>134480</c:v>
                </c:pt>
                <c:pt idx="37">
                  <c:v>144648</c:v>
                </c:pt>
                <c:pt idx="38">
                  <c:v>155316</c:v>
                </c:pt>
                <c:pt idx="39">
                  <c:v>166496</c:v>
                </c:pt>
                <c:pt idx="40">
                  <c:v>178200</c:v>
                </c:pt>
                <c:pt idx="41">
                  <c:v>190440</c:v>
                </c:pt>
                <c:pt idx="42">
                  <c:v>203228</c:v>
                </c:pt>
                <c:pt idx="43">
                  <c:v>216576</c:v>
                </c:pt>
                <c:pt idx="44">
                  <c:v>230496</c:v>
                </c:pt>
                <c:pt idx="45">
                  <c:v>245000</c:v>
                </c:pt>
                <c:pt idx="46">
                  <c:v>260100</c:v>
                </c:pt>
                <c:pt idx="47">
                  <c:v>275808</c:v>
                </c:pt>
                <c:pt idx="48">
                  <c:v>292136</c:v>
                </c:pt>
                <c:pt idx="49">
                  <c:v>309096</c:v>
                </c:pt>
                <c:pt idx="50">
                  <c:v>326700</c:v>
                </c:pt>
                <c:pt idx="51">
                  <c:v>344960</c:v>
                </c:pt>
                <c:pt idx="52">
                  <c:v>363888</c:v>
                </c:pt>
                <c:pt idx="53">
                  <c:v>383496</c:v>
                </c:pt>
                <c:pt idx="54">
                  <c:v>403796</c:v>
                </c:pt>
                <c:pt idx="55">
                  <c:v>424800</c:v>
                </c:pt>
                <c:pt idx="56">
                  <c:v>446520</c:v>
                </c:pt>
                <c:pt idx="57">
                  <c:v>468968</c:v>
                </c:pt>
                <c:pt idx="58">
                  <c:v>492156</c:v>
                </c:pt>
                <c:pt idx="59">
                  <c:v>516096</c:v>
                </c:pt>
                <c:pt idx="60">
                  <c:v>540800</c:v>
                </c:pt>
                <c:pt idx="61">
                  <c:v>566280</c:v>
                </c:pt>
                <c:pt idx="62">
                  <c:v>592548</c:v>
                </c:pt>
                <c:pt idx="63">
                  <c:v>619616</c:v>
                </c:pt>
                <c:pt idx="64">
                  <c:v>647496</c:v>
                </c:pt>
                <c:pt idx="65">
                  <c:v>676200</c:v>
                </c:pt>
                <c:pt idx="66">
                  <c:v>705740</c:v>
                </c:pt>
                <c:pt idx="67">
                  <c:v>736128</c:v>
                </c:pt>
                <c:pt idx="68">
                  <c:v>767376</c:v>
                </c:pt>
                <c:pt idx="69">
                  <c:v>799496</c:v>
                </c:pt>
                <c:pt idx="70">
                  <c:v>832500</c:v>
                </c:pt>
                <c:pt idx="71">
                  <c:v>866400</c:v>
                </c:pt>
                <c:pt idx="72">
                  <c:v>901208</c:v>
                </c:pt>
                <c:pt idx="73">
                  <c:v>936936</c:v>
                </c:pt>
                <c:pt idx="74">
                  <c:v>973596</c:v>
                </c:pt>
                <c:pt idx="75">
                  <c:v>1011200</c:v>
                </c:pt>
                <c:pt idx="76">
                  <c:v>1049760</c:v>
                </c:pt>
                <c:pt idx="77">
                  <c:v>1089288</c:v>
                </c:pt>
                <c:pt idx="78">
                  <c:v>1129796</c:v>
                </c:pt>
                <c:pt idx="79">
                  <c:v>1171296</c:v>
                </c:pt>
                <c:pt idx="80">
                  <c:v>1213800</c:v>
                </c:pt>
                <c:pt idx="81">
                  <c:v>1257320</c:v>
                </c:pt>
                <c:pt idx="82">
                  <c:v>1301868</c:v>
                </c:pt>
                <c:pt idx="83">
                  <c:v>1347456</c:v>
                </c:pt>
                <c:pt idx="84">
                  <c:v>1394096</c:v>
                </c:pt>
                <c:pt idx="85">
                  <c:v>1441800</c:v>
                </c:pt>
                <c:pt idx="86">
                  <c:v>1490580</c:v>
                </c:pt>
                <c:pt idx="87">
                  <c:v>1540448</c:v>
                </c:pt>
                <c:pt idx="88">
                  <c:v>1591416</c:v>
                </c:pt>
                <c:pt idx="89">
                  <c:v>1643496</c:v>
                </c:pt>
                <c:pt idx="90">
                  <c:v>1696700</c:v>
                </c:pt>
                <c:pt idx="91">
                  <c:v>1751040</c:v>
                </c:pt>
                <c:pt idx="92">
                  <c:v>1806528</c:v>
                </c:pt>
                <c:pt idx="93">
                  <c:v>1863176</c:v>
                </c:pt>
                <c:pt idx="94">
                  <c:v>1920996</c:v>
                </c:pt>
                <c:pt idx="95">
                  <c:v>1980000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B0-4A71-BFD1-E0D78FD18872}"/>
            </c:ext>
          </c:extLst>
        </c:ser>
        <c:ser>
          <c:idx val="1"/>
          <c:order val="1"/>
          <c:tx>
            <c:v>nei方法で二次項数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Sheet1!$A$2:$A$97</c:f>
              <c:numCache>
                <c:formatCode>General</c:formatCode>
                <c:ptCount val="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</c:numCache>
            </c:numRef>
          </c:xVal>
          <c:yVal>
            <c:numRef>
              <c:f>Sheet1!$C$2:$C$97</c:f>
              <c:numCache>
                <c:formatCode>General</c:formatCode>
                <c:ptCount val="96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2376</c:v>
                </c:pt>
                <c:pt idx="7">
                  <c:v>3144</c:v>
                </c:pt>
                <c:pt idx="8">
                  <c:v>4004</c:v>
                </c:pt>
                <c:pt idx="9">
                  <c:v>5068</c:v>
                </c:pt>
                <c:pt idx="10">
                  <c:v>6090</c:v>
                </c:pt>
                <c:pt idx="11">
                  <c:v>7552</c:v>
                </c:pt>
                <c:pt idx="12">
                  <c:v>9180</c:v>
                </c:pt>
                <c:pt idx="13">
                  <c:v>10764</c:v>
                </c:pt>
                <c:pt idx="14">
                  <c:v>12578</c:v>
                </c:pt>
                <c:pt idx="15">
                  <c:v>15000</c:v>
                </c:pt>
                <c:pt idx="16">
                  <c:v>16884</c:v>
                </c:pt>
                <c:pt idx="17">
                  <c:v>19888</c:v>
                </c:pt>
                <c:pt idx="18">
                  <c:v>22540</c:v>
                </c:pt>
                <c:pt idx="19">
                  <c:v>24912</c:v>
                </c:pt>
                <c:pt idx="20">
                  <c:v>29250</c:v>
                </c:pt>
                <c:pt idx="21">
                  <c:v>30940</c:v>
                </c:pt>
                <c:pt idx="22">
                  <c:v>34722</c:v>
                </c:pt>
                <c:pt idx="23">
                  <c:v>36960</c:v>
                </c:pt>
                <c:pt idx="24">
                  <c:v>43326</c:v>
                </c:pt>
                <c:pt idx="25">
                  <c:v>48000</c:v>
                </c:pt>
                <c:pt idx="26">
                  <c:v>51584</c:v>
                </c:pt>
                <c:pt idx="27">
                  <c:v>54016</c:v>
                </c:pt>
                <c:pt idx="28">
                  <c:v>63030</c:v>
                </c:pt>
                <c:pt idx="29">
                  <c:v>67048</c:v>
                </c:pt>
                <c:pt idx="30">
                  <c:v>72100</c:v>
                </c:pt>
                <c:pt idx="31">
                  <c:v>79488</c:v>
                </c:pt>
                <c:pt idx="32">
                  <c:v>83842</c:v>
                </c:pt>
                <c:pt idx="33">
                  <c:v>91048</c:v>
                </c:pt>
                <c:pt idx="34">
                  <c:v>99450</c:v>
                </c:pt>
                <c:pt idx="35">
                  <c:v>104240</c:v>
                </c:pt>
                <c:pt idx="36">
                  <c:v>111602</c:v>
                </c:pt>
                <c:pt idx="37">
                  <c:v>116424</c:v>
                </c:pt>
                <c:pt idx="38">
                  <c:v>129086</c:v>
                </c:pt>
                <c:pt idx="39">
                  <c:v>134728</c:v>
                </c:pt>
                <c:pt idx="40">
                  <c:v>141300</c:v>
                </c:pt>
                <c:pt idx="41">
                  <c:v>152904</c:v>
                </c:pt>
                <c:pt idx="42">
                  <c:v>162902</c:v>
                </c:pt>
                <c:pt idx="43">
                  <c:v>179520</c:v>
                </c:pt>
                <c:pt idx="44">
                  <c:v>181986</c:v>
                </c:pt>
                <c:pt idx="45">
                  <c:v>191000</c:v>
                </c:pt>
                <c:pt idx="46">
                  <c:v>205020</c:v>
                </c:pt>
                <c:pt idx="47">
                  <c:v>222352</c:v>
                </c:pt>
                <c:pt idx="48">
                  <c:v>230232</c:v>
                </c:pt>
                <c:pt idx="49">
                  <c:v>243648</c:v>
                </c:pt>
                <c:pt idx="50">
                  <c:v>248490</c:v>
                </c:pt>
                <c:pt idx="51">
                  <c:v>265664</c:v>
                </c:pt>
                <c:pt idx="52">
                  <c:v>278274</c:v>
                </c:pt>
                <c:pt idx="53">
                  <c:v>289072</c:v>
                </c:pt>
                <c:pt idx="54">
                  <c:v>304558</c:v>
                </c:pt>
                <c:pt idx="55">
                  <c:v>317760</c:v>
                </c:pt>
                <c:pt idx="56">
                  <c:v>343674</c:v>
                </c:pt>
                <c:pt idx="57">
                  <c:v>352656</c:v>
                </c:pt>
                <c:pt idx="58">
                  <c:v>376236</c:v>
                </c:pt>
                <c:pt idx="59">
                  <c:v>385024</c:v>
                </c:pt>
                <c:pt idx="60">
                  <c:v>409240</c:v>
                </c:pt>
                <c:pt idx="61">
                  <c:v>411312</c:v>
                </c:pt>
                <c:pt idx="62">
                  <c:v>438850</c:v>
                </c:pt>
                <c:pt idx="63">
                  <c:v>459544</c:v>
                </c:pt>
                <c:pt idx="64">
                  <c:v>475410</c:v>
                </c:pt>
                <c:pt idx="65">
                  <c:v>495740</c:v>
                </c:pt>
                <c:pt idx="66">
                  <c:v>509212</c:v>
                </c:pt>
                <c:pt idx="67">
                  <c:v>537984</c:v>
                </c:pt>
                <c:pt idx="68">
                  <c:v>548084</c:v>
                </c:pt>
                <c:pt idx="69">
                  <c:v>575720</c:v>
                </c:pt>
                <c:pt idx="70">
                  <c:v>605100</c:v>
                </c:pt>
                <c:pt idx="71">
                  <c:v>617272</c:v>
                </c:pt>
                <c:pt idx="72">
                  <c:v>651882</c:v>
                </c:pt>
                <c:pt idx="73">
                  <c:v>668460</c:v>
                </c:pt>
                <c:pt idx="74">
                  <c:v>689828</c:v>
                </c:pt>
                <c:pt idx="75">
                  <c:v>706880</c:v>
                </c:pt>
                <c:pt idx="76">
                  <c:v>736614</c:v>
                </c:pt>
                <c:pt idx="77">
                  <c:v>757680</c:v>
                </c:pt>
                <c:pt idx="78">
                  <c:v>777544</c:v>
                </c:pt>
                <c:pt idx="79">
                  <c:v>810096</c:v>
                </c:pt>
                <c:pt idx="80">
                  <c:v>847280</c:v>
                </c:pt>
                <c:pt idx="81">
                  <c:v>882532</c:v>
                </c:pt>
                <c:pt idx="82">
                  <c:v>905844</c:v>
                </c:pt>
                <c:pt idx="83">
                  <c:v>922240</c:v>
                </c:pt>
                <c:pt idx="84">
                  <c:v>953368</c:v>
                </c:pt>
                <c:pt idx="85">
                  <c:v>991800</c:v>
                </c:pt>
                <c:pt idx="86">
                  <c:v>1028664</c:v>
                </c:pt>
                <c:pt idx="87">
                  <c:v>1075664</c:v>
                </c:pt>
                <c:pt idx="88">
                  <c:v>1095540</c:v>
                </c:pt>
                <c:pt idx="89">
                  <c:v>1114088</c:v>
                </c:pt>
                <c:pt idx="90">
                  <c:v>1154250</c:v>
                </c:pt>
                <c:pt idx="91">
                  <c:v>1190016</c:v>
                </c:pt>
                <c:pt idx="92">
                  <c:v>1226856</c:v>
                </c:pt>
                <c:pt idx="93">
                  <c:v>1264200</c:v>
                </c:pt>
                <c:pt idx="94">
                  <c:v>1288782</c:v>
                </c:pt>
                <c:pt idx="95">
                  <c:v>1340000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B0-4A71-BFD1-E0D78FD18872}"/>
            </c:ext>
          </c:extLst>
        </c:ser>
        <c:ser>
          <c:idx val="2"/>
          <c:order val="2"/>
          <c:tx>
            <c:v>seg方法で二次項数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Sheet1!$A$2:$A$97</c:f>
              <c:numCache>
                <c:formatCode>General</c:formatCode>
                <c:ptCount val="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</c:numCache>
            </c:numRef>
          </c:xVal>
          <c:yVal>
            <c:numRef>
              <c:f>Sheet1!$D$2:$D$97</c:f>
              <c:numCache>
                <c:formatCode>General</c:formatCode>
                <c:ptCount val="96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2310</c:v>
                </c:pt>
                <c:pt idx="7">
                  <c:v>3024</c:v>
                </c:pt>
                <c:pt idx="8">
                  <c:v>3874</c:v>
                </c:pt>
                <c:pt idx="9">
                  <c:v>4872</c:v>
                </c:pt>
                <c:pt idx="10">
                  <c:v>5910</c:v>
                </c:pt>
                <c:pt idx="11">
                  <c:v>7008</c:v>
                </c:pt>
                <c:pt idx="12">
                  <c:v>8602</c:v>
                </c:pt>
                <c:pt idx="13">
                  <c:v>10044</c:v>
                </c:pt>
                <c:pt idx="14">
                  <c:v>11400</c:v>
                </c:pt>
                <c:pt idx="15">
                  <c:v>13320</c:v>
                </c:pt>
                <c:pt idx="16">
                  <c:v>15498</c:v>
                </c:pt>
                <c:pt idx="17">
                  <c:v>17424</c:v>
                </c:pt>
                <c:pt idx="18">
                  <c:v>19918</c:v>
                </c:pt>
                <c:pt idx="19">
                  <c:v>22464</c:v>
                </c:pt>
                <c:pt idx="20">
                  <c:v>25300</c:v>
                </c:pt>
                <c:pt idx="21">
                  <c:v>28184</c:v>
                </c:pt>
                <c:pt idx="22">
                  <c:v>30726</c:v>
                </c:pt>
                <c:pt idx="23">
                  <c:v>33544</c:v>
                </c:pt>
                <c:pt idx="24">
                  <c:v>38976</c:v>
                </c:pt>
                <c:pt idx="25">
                  <c:v>41820</c:v>
                </c:pt>
                <c:pt idx="26">
                  <c:v>45136</c:v>
                </c:pt>
                <c:pt idx="27">
                  <c:v>48832</c:v>
                </c:pt>
                <c:pt idx="28">
                  <c:v>54384</c:v>
                </c:pt>
                <c:pt idx="29">
                  <c:v>58956</c:v>
                </c:pt>
                <c:pt idx="30">
                  <c:v>63210</c:v>
                </c:pt>
                <c:pt idx="31">
                  <c:v>69480</c:v>
                </c:pt>
                <c:pt idx="32">
                  <c:v>73408</c:v>
                </c:pt>
                <c:pt idx="33">
                  <c:v>81928</c:v>
                </c:pt>
                <c:pt idx="34">
                  <c:v>87360</c:v>
                </c:pt>
                <c:pt idx="35">
                  <c:v>91600</c:v>
                </c:pt>
                <c:pt idx="36">
                  <c:v>98728</c:v>
                </c:pt>
                <c:pt idx="37">
                  <c:v>104580</c:v>
                </c:pt>
                <c:pt idx="38">
                  <c:v>112660</c:v>
                </c:pt>
                <c:pt idx="39">
                  <c:v>120032</c:v>
                </c:pt>
                <c:pt idx="40">
                  <c:v>128160</c:v>
                </c:pt>
                <c:pt idx="41">
                  <c:v>135608</c:v>
                </c:pt>
                <c:pt idx="42">
                  <c:v>144196</c:v>
                </c:pt>
                <c:pt idx="43">
                  <c:v>154752</c:v>
                </c:pt>
                <c:pt idx="44">
                  <c:v>163856</c:v>
                </c:pt>
                <c:pt idx="45">
                  <c:v>172000</c:v>
                </c:pt>
                <c:pt idx="46">
                  <c:v>180336</c:v>
                </c:pt>
                <c:pt idx="47">
                  <c:v>193752</c:v>
                </c:pt>
                <c:pt idx="48">
                  <c:v>201612</c:v>
                </c:pt>
                <c:pt idx="49">
                  <c:v>213084</c:v>
                </c:pt>
                <c:pt idx="50">
                  <c:v>222640</c:v>
                </c:pt>
                <c:pt idx="51">
                  <c:v>235424</c:v>
                </c:pt>
                <c:pt idx="52">
                  <c:v>249432</c:v>
                </c:pt>
                <c:pt idx="53">
                  <c:v>260188</c:v>
                </c:pt>
                <c:pt idx="54">
                  <c:v>272816</c:v>
                </c:pt>
                <c:pt idx="55">
                  <c:v>286920</c:v>
                </c:pt>
                <c:pt idx="56">
                  <c:v>302926</c:v>
                </c:pt>
                <c:pt idx="57">
                  <c:v>310868</c:v>
                </c:pt>
                <c:pt idx="58">
                  <c:v>328860</c:v>
                </c:pt>
                <c:pt idx="59">
                  <c:v>346112</c:v>
                </c:pt>
                <c:pt idx="60">
                  <c:v>358410</c:v>
                </c:pt>
                <c:pt idx="61">
                  <c:v>372900</c:v>
                </c:pt>
                <c:pt idx="62">
                  <c:v>391548</c:v>
                </c:pt>
                <c:pt idx="63">
                  <c:v>408544</c:v>
                </c:pt>
                <c:pt idx="64">
                  <c:v>424902</c:v>
                </c:pt>
                <c:pt idx="65">
                  <c:v>444500</c:v>
                </c:pt>
                <c:pt idx="66">
                  <c:v>457524</c:v>
                </c:pt>
                <c:pt idx="67">
                  <c:v>479088</c:v>
                </c:pt>
                <c:pt idx="68">
                  <c:v>495524</c:v>
                </c:pt>
                <c:pt idx="69">
                  <c:v>518296</c:v>
                </c:pt>
                <c:pt idx="70">
                  <c:v>536550</c:v>
                </c:pt>
                <c:pt idx="71">
                  <c:v>554800</c:v>
                </c:pt>
                <c:pt idx="72">
                  <c:v>583506</c:v>
                </c:pt>
                <c:pt idx="73">
                  <c:v>602316</c:v>
                </c:pt>
                <c:pt idx="74">
                  <c:v>624416</c:v>
                </c:pt>
                <c:pt idx="75">
                  <c:v>640640</c:v>
                </c:pt>
                <c:pt idx="76">
                  <c:v>666954</c:v>
                </c:pt>
                <c:pt idx="77">
                  <c:v>690440</c:v>
                </c:pt>
                <c:pt idx="78">
                  <c:v>715128</c:v>
                </c:pt>
                <c:pt idx="79">
                  <c:v>739536</c:v>
                </c:pt>
                <c:pt idx="80">
                  <c:v>764830</c:v>
                </c:pt>
                <c:pt idx="81">
                  <c:v>792920</c:v>
                </c:pt>
                <c:pt idx="82">
                  <c:v>818496</c:v>
                </c:pt>
                <c:pt idx="83">
                  <c:v>836704</c:v>
                </c:pt>
                <c:pt idx="84">
                  <c:v>870064</c:v>
                </c:pt>
                <c:pt idx="85">
                  <c:v>899100</c:v>
                </c:pt>
                <c:pt idx="86">
                  <c:v>934570</c:v>
                </c:pt>
                <c:pt idx="87">
                  <c:v>958824</c:v>
                </c:pt>
                <c:pt idx="88">
                  <c:v>987288</c:v>
                </c:pt>
                <c:pt idx="89">
                  <c:v>1013696</c:v>
                </c:pt>
                <c:pt idx="90">
                  <c:v>1048040</c:v>
                </c:pt>
                <c:pt idx="91">
                  <c:v>1084224</c:v>
                </c:pt>
                <c:pt idx="92">
                  <c:v>1114336</c:v>
                </c:pt>
                <c:pt idx="93">
                  <c:v>1149540</c:v>
                </c:pt>
                <c:pt idx="94">
                  <c:v>1182852</c:v>
                </c:pt>
                <c:pt idx="95">
                  <c:v>1218600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B0-4A71-BFD1-E0D78FD18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905375"/>
        <c:axId val="82905855"/>
      </c:scatterChart>
      <c:valAx>
        <c:axId val="82905375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Instance(5~100)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05855"/>
        <c:crosses val="autoZero"/>
        <c:crossBetween val="midCat"/>
      </c:valAx>
      <c:valAx>
        <c:axId val="82905855"/>
        <c:scaling>
          <c:orientation val="minMax"/>
          <c:max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二次項数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0537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2024/9/30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1960" y="75154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19" y="138033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実験結果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6394624" y="1315718"/>
                <a:ext cx="3226332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24" y="1315718"/>
                <a:ext cx="3226332" cy="923330"/>
              </a:xfrm>
              <a:prstGeom prst="rect">
                <a:avLst/>
              </a:prstGeom>
              <a:blipFill>
                <a:blip r:embed="rId2"/>
                <a:stretch>
                  <a:fillRect l="-1507" t="-3268" r="-942" b="-98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7F40E595-A65B-89CA-0DF3-FCB90A6F4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68510"/>
              </p:ext>
            </p:extLst>
          </p:nvPr>
        </p:nvGraphicFramePr>
        <p:xfrm>
          <a:off x="0" y="779255"/>
          <a:ext cx="6115050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C84416-5C3C-C642-C972-4D97747CF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04646"/>
              </p:ext>
            </p:extLst>
          </p:nvPr>
        </p:nvGraphicFramePr>
        <p:xfrm>
          <a:off x="196946" y="4953514"/>
          <a:ext cx="8477496" cy="1709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975">
                  <a:extLst>
                    <a:ext uri="{9D8B030D-6E8A-4147-A177-3AD203B41FA5}">
                      <a16:colId xmlns:a16="http://schemas.microsoft.com/office/drawing/2014/main" val="965942396"/>
                    </a:ext>
                  </a:extLst>
                </a:gridCol>
                <a:gridCol w="1162773">
                  <a:extLst>
                    <a:ext uri="{9D8B030D-6E8A-4147-A177-3AD203B41FA5}">
                      <a16:colId xmlns:a16="http://schemas.microsoft.com/office/drawing/2014/main" val="695351297"/>
                    </a:ext>
                  </a:extLst>
                </a:gridCol>
                <a:gridCol w="2119374">
                  <a:extLst>
                    <a:ext uri="{9D8B030D-6E8A-4147-A177-3AD203B41FA5}">
                      <a16:colId xmlns:a16="http://schemas.microsoft.com/office/drawing/2014/main" val="2060023387"/>
                    </a:ext>
                  </a:extLst>
                </a:gridCol>
                <a:gridCol w="2119374">
                  <a:extLst>
                    <a:ext uri="{9D8B030D-6E8A-4147-A177-3AD203B41FA5}">
                      <a16:colId xmlns:a16="http://schemas.microsoft.com/office/drawing/2014/main" val="2101679912"/>
                    </a:ext>
                  </a:extLst>
                </a:gridCol>
              </a:tblGrid>
              <a:tr h="328875"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Chimera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Pegasus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Zephyr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55955"/>
                  </a:ext>
                </a:extLst>
              </a:tr>
              <a:tr h="527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/>
                        <a:t>埋め込みできる</a:t>
                      </a:r>
                      <a:endParaRPr lang="en-US" altLang="ja-JP" sz="11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/>
                        <a:t>完全グラフに基づく</a:t>
                      </a:r>
                      <a:r>
                        <a:rPr lang="en-US" altLang="ja-JP" sz="1100" b="1" dirty="0"/>
                        <a:t>TSP</a:t>
                      </a:r>
                      <a:r>
                        <a:rPr lang="ja-JP" altLang="en-US" sz="1100" b="1" dirty="0"/>
                        <a:t>問題の最大サイズ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/>
                        <a:t>8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/>
                        <a:t>14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859486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/>
                        <a:t>埋め込みできる</a:t>
                      </a:r>
                      <a:endParaRPr lang="en-US" altLang="ja-JP" sz="11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1" dirty="0" err="1"/>
                        <a:t>nei</a:t>
                      </a:r>
                      <a:r>
                        <a:rPr lang="ja-JP" altLang="en-US" sz="1100" b="1" dirty="0"/>
                        <a:t>グラフに基づく</a:t>
                      </a:r>
                      <a:r>
                        <a:rPr lang="en-US" altLang="ja-JP" sz="1100" b="1" dirty="0"/>
                        <a:t>TSP</a:t>
                      </a:r>
                      <a:r>
                        <a:rPr lang="ja-JP" altLang="en-US" sz="1100" b="1" dirty="0"/>
                        <a:t>問題の最大サイズ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576923"/>
                  </a:ext>
                </a:extLst>
              </a:tr>
              <a:tr h="328875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100" b="1" dirty="0"/>
                        <a:t>埋め込みできる</a:t>
                      </a:r>
                      <a:endParaRPr lang="en-US" altLang="ja-JP" sz="1100" b="1" dirty="0"/>
                    </a:p>
                    <a:p>
                      <a:pPr algn="ctr"/>
                      <a:r>
                        <a:rPr lang="en-US" altLang="ja-JP" sz="1100" b="1" dirty="0"/>
                        <a:t>seg</a:t>
                      </a:r>
                      <a:r>
                        <a:rPr lang="ja-JP" altLang="en-US" sz="1100" b="1" dirty="0"/>
                        <a:t>グラフに基づく</a:t>
                      </a:r>
                      <a:r>
                        <a:rPr lang="en-US" altLang="ja-JP" sz="1100" b="1" dirty="0"/>
                        <a:t>TSP</a:t>
                      </a:r>
                      <a:r>
                        <a:rPr lang="ja-JP" altLang="en-US" sz="1100" b="1" dirty="0"/>
                        <a:t>問題の最大サイズ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14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93721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44F491A-C5FE-7C68-FB41-BD1F866CFDA9}"/>
              </a:ext>
            </a:extLst>
          </p:cNvPr>
          <p:cNvSpPr txBox="1"/>
          <p:nvPr/>
        </p:nvSpPr>
        <p:spPr>
          <a:xfrm>
            <a:off x="7290785" y="2852530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現在の量子アニーラの量子ビット数がまだ少ない</a:t>
            </a:r>
            <a:endParaRPr lang="en-US" altLang="ja-JP" sz="1400" dirty="0"/>
          </a:p>
          <a:p>
            <a:r>
              <a:rPr lang="ja-JP" altLang="en-US" sz="1400" dirty="0"/>
              <a:t>小規模の問題しか埋め込みできない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問題の規模が小さいとき、</a:t>
            </a:r>
            <a:endParaRPr lang="en-US" altLang="ja-JP" sz="1400" dirty="0"/>
          </a:p>
          <a:p>
            <a:r>
              <a:rPr lang="ja-JP" altLang="en-US" sz="1400" dirty="0"/>
              <a:t>二次項の削減効果が良くない</a:t>
            </a:r>
            <a:endParaRPr lang="en-US" altLang="ja-JP" sz="1400" dirty="0"/>
          </a:p>
          <a:p>
            <a:r>
              <a:rPr lang="ja-JP" altLang="en-US" sz="1400" dirty="0"/>
              <a:t>なので、二次項を削除しても現在の量子アニーラに対して</a:t>
            </a:r>
            <a:endParaRPr lang="en-US" altLang="ja-JP" sz="1400" dirty="0"/>
          </a:p>
          <a:p>
            <a:r>
              <a:rPr lang="ja-JP" altLang="en-US" sz="1400" dirty="0"/>
              <a:t>埋め込みできる問題のサイズがほぼ変わらない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700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2024/9/30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1965" y="2511068"/>
            <a:ext cx="12317844" cy="827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3000"/>
              </a:lnSpc>
            </a:pPr>
            <a:r>
              <a:rPr lang="ja-JP" altLang="en-US" b="1" dirty="0"/>
              <a:t>完全グラフに基づく</a:t>
            </a:r>
            <a:r>
              <a:rPr lang="en-US" altLang="ja-JP" b="1" dirty="0"/>
              <a:t>TSP</a:t>
            </a:r>
            <a:r>
              <a:rPr lang="ja-JP" altLang="en-US" b="1" dirty="0"/>
              <a:t>問題　と　制限された</a:t>
            </a:r>
            <a:r>
              <a:rPr lang="en-US" altLang="ja-JP" b="1" dirty="0"/>
              <a:t>TSP</a:t>
            </a:r>
            <a:r>
              <a:rPr lang="ja-JP" altLang="en-US" b="1" dirty="0"/>
              <a:t>問題（</a:t>
            </a:r>
            <a:r>
              <a:rPr lang="en-US" altLang="ja-JP" b="1" dirty="0"/>
              <a:t>seg</a:t>
            </a:r>
            <a:r>
              <a:rPr lang="ja-JP" altLang="en-US" b="1" dirty="0"/>
              <a:t>、</a:t>
            </a:r>
            <a:r>
              <a:rPr lang="en-US" altLang="ja-JP" b="1" dirty="0" err="1"/>
              <a:t>nei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を量子アニーラに埋め込みする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コードの修正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B54AE2-1496-754E-BC3C-1C3E5DF12B85}"/>
              </a:ext>
            </a:extLst>
          </p:cNvPr>
          <p:cNvSpPr txBox="1"/>
          <p:nvPr/>
        </p:nvSpPr>
        <p:spPr>
          <a:xfrm>
            <a:off x="290384" y="1309816"/>
            <a:ext cx="8202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実際に</a:t>
            </a:r>
            <a:r>
              <a:rPr lang="en-US" altLang="ja-JP" dirty="0"/>
              <a:t>QUBO</a:t>
            </a:r>
            <a:r>
              <a:rPr lang="ja-JP" altLang="en-US" dirty="0"/>
              <a:t>モデルを作る時、</a:t>
            </a:r>
            <a:endParaRPr lang="en-US" altLang="ja-JP" dirty="0"/>
          </a:p>
          <a:p>
            <a:r>
              <a:rPr lang="ja-JP" altLang="en-US" dirty="0"/>
              <a:t>得られた</a:t>
            </a:r>
            <a:r>
              <a:rPr lang="en-US" altLang="ja-JP" dirty="0"/>
              <a:t>QUBO</a:t>
            </a:r>
            <a:r>
              <a:rPr lang="ja-JP" altLang="en-US" dirty="0"/>
              <a:t>モデルの</a:t>
            </a:r>
            <a:r>
              <a:rPr lang="ja-JP" altLang="en-US" dirty="0">
                <a:solidFill>
                  <a:srgbClr val="FF0000"/>
                </a:solidFill>
              </a:rPr>
              <a:t>二次項数</a:t>
            </a:r>
            <a:r>
              <a:rPr lang="ja-JP" altLang="en-US" dirty="0"/>
              <a:t>は想像より少ないインスタンスがいくつある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チェックしたところ</a:t>
            </a:r>
            <a:endParaRPr lang="en-US" altLang="ja-JP" dirty="0"/>
          </a:p>
          <a:p>
            <a:r>
              <a:rPr lang="ja-JP" altLang="en-US" dirty="0"/>
              <a:t>距離行列に　対角成分を除いて　</a:t>
            </a:r>
            <a:r>
              <a:rPr lang="en-US" altLang="ja-JP" dirty="0"/>
              <a:t>0</a:t>
            </a:r>
            <a:r>
              <a:rPr lang="ja-JP" altLang="en-US" dirty="0"/>
              <a:t>になるところがある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FD7785B-4513-238B-5EA5-ECF13E5D468B}"/>
                  </a:ext>
                </a:extLst>
              </p:cNvPr>
              <p:cNvSpPr txBox="1"/>
              <p:nvPr/>
            </p:nvSpPr>
            <p:spPr>
              <a:xfrm>
                <a:off x="8647155" y="1383957"/>
                <a:ext cx="3340958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FD7785B-4513-238B-5EA5-ECF13E5D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55" y="1383957"/>
                <a:ext cx="3340958" cy="1200329"/>
              </a:xfrm>
              <a:prstGeom prst="rect">
                <a:avLst/>
              </a:prstGeom>
              <a:blipFill>
                <a:blip r:embed="rId2"/>
                <a:stretch>
                  <a:fillRect l="-1270" t="-2010" b="-7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3E8E1D-FB8B-6C95-B529-1D9D9092AEBA}"/>
                  </a:ext>
                </a:extLst>
              </p:cNvPr>
              <p:cNvSpPr txBox="1"/>
              <p:nvPr/>
            </p:nvSpPr>
            <p:spPr>
              <a:xfrm>
                <a:off x="290384" y="2830865"/>
                <a:ext cx="19054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例えば：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ja-JP" altLang="en-US" dirty="0"/>
                  <a:t>の距離行列</a:t>
                </a:r>
                <a:endParaRPr lang="en-US" altLang="ja-JP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3E8E1D-FB8B-6C95-B529-1D9D9092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84" y="2830865"/>
                <a:ext cx="1905458" cy="646331"/>
              </a:xfrm>
              <a:prstGeom prst="rect">
                <a:avLst/>
              </a:prstGeom>
              <a:blipFill>
                <a:blip r:embed="rId3"/>
                <a:stretch>
                  <a:fillRect l="-2885" t="-3774" r="-256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FC6D851-98A6-3C29-4EBA-A6394A00A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76363"/>
              </p:ext>
            </p:extLst>
          </p:nvPr>
        </p:nvGraphicFramePr>
        <p:xfrm>
          <a:off x="160638" y="3600764"/>
          <a:ext cx="2718485" cy="2293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697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</a:tblGrid>
              <a:tr h="58888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426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426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426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426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F15839E-0D53-960D-1ADD-5489C0561996}"/>
              </a:ext>
            </a:extLst>
          </p:cNvPr>
          <p:cNvSpPr txBox="1"/>
          <p:nvPr/>
        </p:nvSpPr>
        <p:spPr>
          <a:xfrm>
            <a:off x="6715898" y="3658961"/>
            <a:ext cx="56092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原因：</a:t>
            </a:r>
            <a:endParaRPr lang="en-US" altLang="ja-JP" dirty="0"/>
          </a:p>
          <a:p>
            <a:r>
              <a:rPr lang="ja-JP" altLang="en-US" dirty="0"/>
              <a:t>座標に基づいて距離行列を作る時、四捨五入なので</a:t>
            </a:r>
            <a:endParaRPr lang="en-US" altLang="ja-JP" dirty="0"/>
          </a:p>
          <a:p>
            <a:r>
              <a:rPr lang="ja-JP" altLang="en-US" dirty="0"/>
              <a:t>二つの町が近すぎる（</a:t>
            </a:r>
            <a:r>
              <a:rPr lang="en-US" altLang="ja-JP" dirty="0"/>
              <a:t>&lt;1.0</a:t>
            </a:r>
            <a:r>
              <a:rPr lang="ja-JP" altLang="en-US" dirty="0"/>
              <a:t>）と、四捨五入で</a:t>
            </a:r>
            <a:r>
              <a:rPr lang="en-US" altLang="ja-JP" b="1" dirty="0"/>
              <a:t>0</a:t>
            </a:r>
            <a:r>
              <a:rPr lang="ja-JP" altLang="en-US" dirty="0"/>
              <a:t>になる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修正：</a:t>
            </a:r>
            <a:endParaRPr lang="en-US" altLang="ja-JP" dirty="0"/>
          </a:p>
          <a:p>
            <a:r>
              <a:rPr lang="ja-JP" altLang="en-US" dirty="0"/>
              <a:t>四捨五入で</a:t>
            </a:r>
            <a:r>
              <a:rPr lang="en-US" altLang="ja-JP" b="1" dirty="0"/>
              <a:t>0</a:t>
            </a:r>
            <a:r>
              <a:rPr lang="ja-JP" altLang="en-US" dirty="0"/>
              <a:t>になるところで</a:t>
            </a:r>
            <a:r>
              <a:rPr lang="ja-JP" altLang="en-US" b="1" dirty="0"/>
              <a:t>プラス１</a:t>
            </a:r>
            <a:r>
              <a:rPr lang="ja-JP" altLang="en-US" dirty="0"/>
              <a:t>にする</a:t>
            </a:r>
            <a:endParaRPr lang="en-US" altLang="ja-JP" dirty="0"/>
          </a:p>
          <a:p>
            <a:r>
              <a:rPr lang="ja-JP" altLang="en-US" dirty="0"/>
              <a:t>これで０になるのは対角成分だけ</a:t>
            </a:r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47FAE3AF-817B-AC14-22C1-BD8D628F7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18801"/>
              </p:ext>
            </p:extLst>
          </p:nvPr>
        </p:nvGraphicFramePr>
        <p:xfrm>
          <a:off x="3708023" y="3600762"/>
          <a:ext cx="2718485" cy="2293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697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543697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</a:tblGrid>
              <a:tr h="45877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4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4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4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458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</a:tbl>
          </a:graphicData>
        </a:graphic>
      </p:graphicFrame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4C49BDC-BD04-9761-444A-FB5078F5509F}"/>
              </a:ext>
            </a:extLst>
          </p:cNvPr>
          <p:cNvCxnSpPr/>
          <p:nvPr/>
        </p:nvCxnSpPr>
        <p:spPr>
          <a:xfrm>
            <a:off x="3039762" y="4911811"/>
            <a:ext cx="568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8200D21-8BE5-C911-D0D8-6BBE394494F7}"/>
              </a:ext>
            </a:extLst>
          </p:cNvPr>
          <p:cNvSpPr txBox="1"/>
          <p:nvPr/>
        </p:nvSpPr>
        <p:spPr>
          <a:xfrm>
            <a:off x="2978973" y="4489957"/>
            <a:ext cx="1113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修正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80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量子アニーラのトポロジー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53D709-1FD0-FA1F-4F2E-99AD3656E862}"/>
              </a:ext>
            </a:extLst>
          </p:cNvPr>
          <p:cNvSpPr txBox="1"/>
          <p:nvPr/>
        </p:nvSpPr>
        <p:spPr>
          <a:xfrm>
            <a:off x="458266" y="1203617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1C5DA5-ECFF-0902-BDED-1CFA3A9B4E74}"/>
              </a:ext>
            </a:extLst>
          </p:cNvPr>
          <p:cNvSpPr txBox="1"/>
          <p:nvPr/>
        </p:nvSpPr>
        <p:spPr>
          <a:xfrm>
            <a:off x="402586" y="6062139"/>
            <a:ext cx="10475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それぞれのトポロジーが</a:t>
            </a:r>
            <a:r>
              <a:rPr lang="ja-JP" altLang="en-US" b="1" dirty="0"/>
              <a:t>最大</a:t>
            </a:r>
            <a:r>
              <a:rPr lang="ja-JP" altLang="en-US" dirty="0"/>
              <a:t>どれくらいの</a:t>
            </a:r>
            <a:r>
              <a:rPr lang="ja-JP" altLang="en-US" b="1" dirty="0"/>
              <a:t>完全グラフに基づく</a:t>
            </a:r>
            <a:r>
              <a:rPr lang="en-US" altLang="ja-JP" b="1" dirty="0"/>
              <a:t>TSP</a:t>
            </a:r>
            <a:r>
              <a:rPr lang="ja-JP" altLang="en-US" b="1" dirty="0"/>
              <a:t>問題</a:t>
            </a:r>
            <a:r>
              <a:rPr lang="ja-JP" altLang="en-US" dirty="0"/>
              <a:t>を埋め込みできるのかを実験</a:t>
            </a:r>
            <a:endParaRPr lang="en-US" altLang="ja-JP" dirty="0"/>
          </a:p>
          <a:p>
            <a:r>
              <a:rPr lang="ja-JP" altLang="en-US" dirty="0"/>
              <a:t>埋め込み用のアルゴリズム：</a:t>
            </a:r>
            <a:r>
              <a:rPr lang="en-US" altLang="ja-JP" dirty="0" err="1"/>
              <a:t>minorminer.find_embedding</a:t>
            </a:r>
            <a:r>
              <a:rPr lang="en-US" altLang="ja-JP" dirty="0"/>
              <a:t>()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7ABA0A-EE86-4B8C-C69D-8BB6D1422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0" y="2601003"/>
            <a:ext cx="3508549" cy="294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07145B-AA9E-65D3-4993-85DF6CFB350A}"/>
              </a:ext>
            </a:extLst>
          </p:cNvPr>
          <p:cNvSpPr txBox="1"/>
          <p:nvPr/>
        </p:nvSpPr>
        <p:spPr>
          <a:xfrm>
            <a:off x="1428750" y="5511931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4593C9-0D5F-FFD4-893B-EF262C72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94" y="2601003"/>
            <a:ext cx="3508550" cy="2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422847-2EBF-0520-0986-E73BC33405C9}"/>
              </a:ext>
            </a:extLst>
          </p:cNvPr>
          <p:cNvSpPr txBox="1"/>
          <p:nvPr/>
        </p:nvSpPr>
        <p:spPr>
          <a:xfrm>
            <a:off x="5426161" y="5633146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F9A7206-4252-3556-6611-B626E1E7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9" y="2591156"/>
            <a:ext cx="3314118" cy="3005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C9215F0-C881-5C99-DDE8-902125E73463}"/>
              </a:ext>
            </a:extLst>
          </p:cNvPr>
          <p:cNvSpPr txBox="1"/>
          <p:nvPr/>
        </p:nvSpPr>
        <p:spPr>
          <a:xfrm>
            <a:off x="9664528" y="5654015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653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53D709-1FD0-FA1F-4F2E-99AD3656E862}"/>
              </a:ext>
            </a:extLst>
          </p:cNvPr>
          <p:cNvSpPr txBox="1"/>
          <p:nvPr/>
        </p:nvSpPr>
        <p:spPr>
          <a:xfrm>
            <a:off x="458266" y="1033316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D7F1C1D-34B7-1FBA-1B85-CB91EB24D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55985"/>
              </p:ext>
            </p:extLst>
          </p:nvPr>
        </p:nvGraphicFramePr>
        <p:xfrm>
          <a:off x="855858" y="2248907"/>
          <a:ext cx="9428892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23">
                  <a:extLst>
                    <a:ext uri="{9D8B030D-6E8A-4147-A177-3AD203B41FA5}">
                      <a16:colId xmlns:a16="http://schemas.microsoft.com/office/drawing/2014/main" val="965942396"/>
                    </a:ext>
                  </a:extLst>
                </a:gridCol>
                <a:gridCol w="2357223">
                  <a:extLst>
                    <a:ext uri="{9D8B030D-6E8A-4147-A177-3AD203B41FA5}">
                      <a16:colId xmlns:a16="http://schemas.microsoft.com/office/drawing/2014/main" val="695351297"/>
                    </a:ext>
                  </a:extLst>
                </a:gridCol>
                <a:gridCol w="2357223">
                  <a:extLst>
                    <a:ext uri="{9D8B030D-6E8A-4147-A177-3AD203B41FA5}">
                      <a16:colId xmlns:a16="http://schemas.microsoft.com/office/drawing/2014/main" val="2060023387"/>
                    </a:ext>
                  </a:extLst>
                </a:gridCol>
                <a:gridCol w="2357223">
                  <a:extLst>
                    <a:ext uri="{9D8B030D-6E8A-4147-A177-3AD203B41FA5}">
                      <a16:colId xmlns:a16="http://schemas.microsoft.com/office/drawing/2014/main" val="2101679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Chimera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Pegasus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Zephyr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55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/>
                        <a:t>埋め込みできる最大の</a:t>
                      </a:r>
                      <a:r>
                        <a:rPr lang="en-US" altLang="ja-JP" sz="1400" dirty="0"/>
                        <a:t>TSP</a:t>
                      </a:r>
                      <a:r>
                        <a:rPr lang="ja-JP" altLang="en-US" sz="1400" dirty="0"/>
                        <a:t>問題のサイズ（町の個数）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dirty="0"/>
                        <a:t>8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000" dirty="0"/>
                        <a:t>14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16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85948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54B7F751-9828-B425-28AA-E701A4135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9" y="3255109"/>
            <a:ext cx="3509221" cy="3108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8C1A57-C246-4922-34A1-7C6103704BCC}"/>
              </a:ext>
            </a:extLst>
          </p:cNvPr>
          <p:cNvSpPr txBox="1"/>
          <p:nvPr/>
        </p:nvSpPr>
        <p:spPr>
          <a:xfrm>
            <a:off x="1392070" y="6422223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 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697EFD-527C-CCFF-8D1E-96C1D23EA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0" y="3255110"/>
            <a:ext cx="3457039" cy="3108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37CEC6-D24E-6C9A-A857-25A56338CEEB}"/>
              </a:ext>
            </a:extLst>
          </p:cNvPr>
          <p:cNvSpPr txBox="1"/>
          <p:nvPr/>
        </p:nvSpPr>
        <p:spPr>
          <a:xfrm>
            <a:off x="5570304" y="642222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8DF424-38D1-4C81-697C-5166DFA589D6}"/>
              </a:ext>
            </a:extLst>
          </p:cNvPr>
          <p:cNvSpPr txBox="1"/>
          <p:nvPr/>
        </p:nvSpPr>
        <p:spPr>
          <a:xfrm>
            <a:off x="9633636" y="642222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9495E57-925A-421B-6A3C-48B6EC0E2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75" y="3244196"/>
            <a:ext cx="3480649" cy="3097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721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/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それで，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ja-JP" altLang="en-US" sz="1400" dirty="0"/>
                  <a:t>が</a:t>
                </a:r>
                <a14:m>
                  <m:oMath xmlns:m="http://schemas.openxmlformats.org/officeDocument/2006/math">
                    <m:r>
                      <a:rPr lang="en-US" altLang="ja-JP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目的関数で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ja-JP" altLang="en-US" sz="1400" dirty="0"/>
                  <a:t>関連する二次項は全部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になることで目的関数の二次項が削減できる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このインスタンスで二次項が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ja-JP" altLang="en-US" sz="1400" dirty="0"/>
                  <a:t>個削減できる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blipFill>
                <a:blip r:embed="rId2"/>
                <a:stretch>
                  <a:fillRect l="-407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13826</TotalTime>
  <Words>1183</Words>
  <Application>Microsoft Office PowerPoint</Application>
  <PresentationFormat>宽屏</PresentationFormat>
  <Paragraphs>287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コードの修正</vt:lpstr>
      <vt:lpstr>量子アニーラのトポロジー</vt:lpstr>
      <vt:lpstr>実験結果</vt:lpstr>
      <vt:lpstr>PowerPoint 演示文稿</vt:lpstr>
      <vt:lpstr>PowerPoint 演示文稿</vt:lpstr>
      <vt:lpstr>PowerPoint 演示文稿</vt:lpstr>
      <vt:lpstr>実験結果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603</cp:revision>
  <dcterms:created xsi:type="dcterms:W3CDTF">2023-04-18T06:26:34Z</dcterms:created>
  <dcterms:modified xsi:type="dcterms:W3CDTF">2024-09-29T13:29:30Z</dcterms:modified>
</cp:coreProperties>
</file>